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d1daea378_8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7d1daea378_8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d1daea37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7d1daea3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d1daea37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d1daea378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d1daea378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d1daea37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d1daea378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7d1daea37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d1daea37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d1daea378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7d1daea37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d1daea378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7d1daea37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d1daea378_5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7d1daea378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d1daea378_5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7d1daea378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d1daea378_5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7d1daea378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d1daea378_5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7d1daea37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d1daea378_5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7d1daea378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d1daea378_5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7d1daea378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d1daea378_5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d1daea378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d1daea37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d1daea378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7d1daea378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d1daea37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d1daea378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7d1daea378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d1daea37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d1daea378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7d1daea378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d1daea37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d1daea378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7d1daea378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d1daea37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d1daea378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7d1daea378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d1daea37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d1daea378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7d1daea378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d1daea37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d1daea378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7d1daea37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d1daea37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d1daea378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7d1daea378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d1daea37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d1daea378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7d1daea378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d1daea37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d1daea378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7d1daea378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d1daea37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d1daea378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7d1daea378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d1daea37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d1daea378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7d1daea378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d1daea37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d1daea378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7d1daea378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d1daea37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d1daea378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7d1daea378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d1daea37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d1daea378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7d1daea378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d1daea37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d1daea378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7d1daea378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d1daea378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d1daea378_8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d1daea378_8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d1daea378_8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d1daea378_8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7d1daea378_8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d1daea378_8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d1daea378_8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7d1daea378_8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d1daea378_5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7d1daea378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d1daea378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d1daea378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7d1daea378_8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d1daea378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d1daea378_8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7d1daea378_8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d1daea378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d1daea378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7d1daea378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d1daea378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d1daea378_8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7d1daea378_8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d1daea378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d1daea378_8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7d1daea378_8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87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d1daea378_8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d1daea378_8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7d1daea378_8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d1daea378_8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d1daea378_8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7d1daea378_8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d1daea378_8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d1daea378_8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7d1daea378_8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d1daea378_8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d1daea378_8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7d1daea378_8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92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d1daea378_8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d1daea378_8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7d1daea378_8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93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d1daea378_8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d1daea378_8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7d1daea378_8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94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d1daea378_8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d1daea378_8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7d1daea378_8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95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d1daea378_8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d1daea378_8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7d1daea378_8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d1daea378_8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d1daea378_8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7d1daea378_8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7d1daea378_8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7d1daea378_8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7d1daea378_8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d1daea378_8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7d1daea378_8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&#50689;&#54868;&#44288;%20-%20&#54868;&#47732;&#51221;&#51032;&#49436;.pd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2391731" y="2454633"/>
            <a:ext cx="7408537" cy="189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멀티플렉스 영화관 관리 시스템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2조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1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오한나, 최영우, 박진주, 이영주, 이희홍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2404121" y="2248013"/>
            <a:ext cx="3806700" cy="3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400"/>
              <a:buFont typeface="Malgun Gothic"/>
              <a:buAutoNum type="arabicPeriod"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최영우</a:t>
            </a:r>
            <a:endParaRPr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</a:t>
            </a:r>
            <a:r>
              <a:rPr lang="ko-KR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인증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회원</a:t>
            </a:r>
            <a:endParaRPr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건의사항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이영주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영화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한줄평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한줄평 신고 관리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오한나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영화 예매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상영시간표 관리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4712650" y="824532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 분담</a:t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6447814" y="2248030"/>
            <a:ext cx="3806700" cy="25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박진주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기프티콘 관리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공지사항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이희홍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리뷰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리뷰 신고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리뷰 댓글 신고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습득물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3" y="166688"/>
            <a:ext cx="8562975" cy="65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138" y="152400"/>
            <a:ext cx="778572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738" y="152400"/>
            <a:ext cx="6988527" cy="655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15"/>
          <p:cNvSpPr/>
          <p:nvPr/>
        </p:nvSpPr>
        <p:spPr>
          <a:xfrm>
            <a:off x="4712650" y="2917855"/>
            <a:ext cx="276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115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2391731" y="2454633"/>
            <a:ext cx="74085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186481" y="1726223"/>
            <a:ext cx="11819037" cy="457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회원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사이트를 가입 및 탈퇴, 본인의 정보를 조회 및 수정할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모든 회원의 정보를 조회 및 검색, 상세보기, 수정, 강퇴할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영화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회원과 비회원은 영화 정보를 조회 및 검색, 상세보기를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영화 정보를 조회 및 검색, 상세보기, 등록, 수정, 삭제할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영화예매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영화 예매 및 취소, 예매 내역 조회를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회원의 영화 예매 내역 조회를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영화 리뷰 (게시판)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비회원은 회원들이 작성한 리뷰를 전체 조회 및 검색, 상세보기를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다른 회원이 작성한 리뷰를 전체 조회 및 검색, 상세보기를 할 수 있고, 리뷰를 작성하고, 수정 및 삭제를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회원들이 작성한 리뷰를 전체 조회 및 검색, 상세보기를 할 수 있고, 신고받은 리뷰는 삭제할 수 있다.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4712650" y="824532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206564" y="1774148"/>
            <a:ext cx="11778872" cy="373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5. 영화 리뷰 댓글</a:t>
            </a:r>
            <a:endParaRPr sz="14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- 비회원은 작성된 리뷰의 댓글을 조회할 수 있다.</a:t>
            </a:r>
            <a:endParaRPr sz="14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- 회원은 작성된 리뷰의 댓글을 조회할 수 있으며, 댓글을 작성하고 수정 및 삭제를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- 관리자는 작성된 리뷰의 댓글을 조회할 수 있으며, 신고받은 댓글은 삭제할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영화 한줄평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비회원은 영화 상세보기에 들어가서 한줄평을 조회할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영화 상세보기에 들어가서 한줄평을 조회, 작성, 수정, 삭제를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영화 상세보기에 들어가서 한줄평을 조회 및 삭제할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영화 상영 스케줄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 및 비회원은 영화 상영 스케줄을 조회할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영화 상영 스케줄을 조회, 등록, 수정, 삭제할 수 있다.</a:t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4712650" y="824532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167654" y="1766557"/>
            <a:ext cx="11457548" cy="314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기프티콘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비회원은 기프티콘의 전체 목록을 조회 및 상세보기할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기프티콘의 전체 목록을 조회 및 상세보기하여 구입할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자신이 구입한 기프티콘의 기간이 만료되기 전에 기프티콘의 기간을 연장할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자신이 구입한 기프티콘을 조회할 수 있고, 사용하지 않은 기프티콘에 대해 환불을 받을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기프티콘의 전체 목록을 조회하거나 검색하고, 상세보기할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기프티콘을 추가하거나 가격이나 구성이나 사진 등을 변경하거나 기프티콘을 제거할 수 있다.</a:t>
            </a:r>
            <a:endParaRPr/>
          </a:p>
          <a:p>
            <a:pPr marL="1200150" marR="0" lvl="2" indent="-196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9. 공지사항 게시판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비회원과 회원은 공지사항 게시판의 글을 조회 및 검색, 상세보기를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게시판에 글을 등록하고 수정하고 삭제할 수 있으며 게시판의 글을 조회 및 검색, 상세보기를 할 수 있다.</a:t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4712650" y="824532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169676" y="1773554"/>
            <a:ext cx="11308360" cy="401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 건의사항 게시판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비회원은 회원들이 작성한 건의사항 게시글을 조회 및 검색, 상세보기할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회원은 컴플레인 및 건의할 내용의 글을 작성하거나 수정, 삭제할 수 있으며 다른 사람이 작성한 공개 게시글을 조회 및 검색,          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상세보기를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관리자는 게시판의 글을 조회 및 검색, 상세보기하거나 삭제할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11. 습득물 게시판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비회원과 회원은 습득물 게시판의 글을 조회 및 검색, 상세보기를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관리자는 습득물 게시판에 습득물을 조회 및 검색, 등록 및 수정, 삭제를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12. 신고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회원은 다른 회원이 작성한 리뷰글 / 리뷰 댓글 / 한줄평 을 신고할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관리자는 신고 내역 조회 및 상세보기 할 수 있고, 신고받은 리뷰글 / 리뷰 댓글 / 한줄평을 삭제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4712650" y="824532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/>
        </p:nvSpPr>
        <p:spPr>
          <a:xfrm>
            <a:off x="2391731" y="2454633"/>
            <a:ext cx="7408537" cy="90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0" y="2477714"/>
            <a:ext cx="11858599" cy="1902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0. 공통</a:t>
            </a:r>
            <a:endParaRPr sz="16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0-1. 모든 페이징은 10개씩, 10페이지로 구성된다.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0-2. 모든 게시글은 최신 글이 가장 위쪽으로 조회된다.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0-3. 모든 게시글의 제목이 길어지면 제목의 뒤쪽은 '...'으로 표시한다.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0" y="1778288"/>
            <a:ext cx="11858599" cy="445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회원</a:t>
            </a:r>
            <a:r>
              <a:rPr lang="ko-KR" sz="16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비회원은 회원가입 페이지에서 아이디, 이름, 비밀번호, 비밀번호확인, 이메일, 생년월일, 핸드폰번호를 통해 회원가입을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1-2. 회원은 아이디 찾기 페이지에서 이메일, 핸드폰번호를 통해서 아이디를 찾을수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1-3. 회원은 비밀번호 찾기 페이지에서 아이디, 이메일, 핸드폰번호를 통해서 비밀번호를 초기화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1-4. 회원은 마이페이지에서 '내정보 조회'를 클릭 후 본인의 정보를 상세보기(아이디, 이름, 이메일, 생년월일, 핸드폰번호)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1-5. 회원은 마이페이지에서 ‘내정보 조회’의 상세보기 페이지에서 내정보를 수정(핸드폰번호 비밀번호)할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1-6. 회원은 마이페이지에서 ‘내정보 조회'의 상세보기 페이지에서 비밀번호 입력을 통해 회원 탈퇴를 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1-7. 관리자는 ‘회원 관리’ 페이지에서 전체 회원을 조회 할 수 있다.(아이디, 이름, 이메일, 생년월일)을 볼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1-8. 관리자는 ‘회원 관리’ 페이지에서 회원아이디, 이름 등으로 검색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1-9. 관리자는 ‘회원 관리’ 페이지에서 각 회원을 상세보기(아이디, 이메일, 생년월일, 핸드폰번호)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1-10. 관리자는 ‘회원 관리’ 페이지에서 각 회원의 상세보기 페이지에서 특정 회원을 강퇴 할 수 있다.</a:t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0" y="1862515"/>
            <a:ext cx="11737158" cy="3854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리뷰(게시판)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회원은 마이페이지에서 ‘내 리뷰’를 클릭하여 내가 작성한 리뷰글을 조회할 수 있다. 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회원은 마이페이지에서 ‘내 예매 내역’를 클릭 후 내가 본 영화 상세페이지에서 리뷰를 작성할 수 있다.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비회원과 회원과 관리자는 리뷰게시판 페이지에서 모든 회원이 작성한 리뷰 게시글을 조회 할 수 있다. (제목, 내용, 아이디, 조회수) 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2-4. 비회원과 회원과 관리자는 리뷰게시판 페이지에서 특정 키워드를 입력하여(제목, 내용, 아이디) 검색을 할 수 있다.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2-5. 비회원과 회원과 관리자는 리뷰게시판 페이지에서 리뷰제목을 클릭하여 모든 회원이 작성한 리뷰글들을 상세보기 할 수 있다. (제목, 내용, 작성한사람 아이디, 작성한 시간, 조회수)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2-6. 회원은 리뷰게시판 페이지에서 자신이 작성한 게시글을 클릭 후 리뷰글 상세보기 페이지에서 수정 및 삭제할 수 있다.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2-7. 회원은 리뷰게시판 페이지에서 다른 회원이 작성한 리뷰글을 상세보기 페이지에서 신고할 수 있다.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2-8. 관리자는 리뷰게시판에 있는 모든 회원의 글을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1498338" y="3156923"/>
            <a:ext cx="91953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영화관 관리 시스템은 영화를 등록하고 공지사항 게시판 등을 관리할 수 있고,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회원들은 영화를 예매하거나 정보 및 리뷰 등을 공유할 수 있는 환경을 제공하는 시스템이다.</a:t>
            </a:r>
            <a:endParaRPr sz="17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4712700" y="1839473"/>
            <a:ext cx="27666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개요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>
            <a:off x="0" y="2114537"/>
            <a:ext cx="11704386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리뷰 댓글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비회원과 회원과 관리자는 리뷰게시판 페이지에서 게시글 상세보기 페이지에서 댓글들을 조회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회원은 리뷰게시판 페이지에서 게시글을 상세보기 페이지에서 댓글을 작성하면 해당 게시물 하단에 자신의 댓글이 등록된다.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회원은 리뷰게시판 페이지에서 게시글을 상세보기 페이지에서 해당 게시물에서 자신이 작성한 댓글을 수정 및 삭제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3-4. 회원은 리뷰게시판 게시글 상세보기 페이지에서 다른 회원이 작성한 댓글을 신고할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3-5. 관리자는 리뷰게시판 게시글 상세보기 페이지에 있는 모든 회원들의 댓글을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/>
          <p:nvPr/>
        </p:nvSpPr>
        <p:spPr>
          <a:xfrm>
            <a:off x="0" y="2021679"/>
            <a:ext cx="11564802" cy="33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한줄평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회원과 비회원과 관리자는 영화 상세보기 페이지에서 해당 영화에 대한 전체 별점(최대 5점)과 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각 회원이 작성한 별점(최대 5개)과 한줄평들을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회원은 영화 상세보기 페이지에서 해당 영화에 대한 별점과 한줄평을 작성할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4-3. 회원은 영화 상세보기 페이지에서 자신이 작성한 별점과 한줄평을 수정 및 삭제할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4-4. 회원은 영화 상세보기 페이지에서 다른 회원이 작성한 한줄평을 신고할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4-5. 회원은 마이페이지에서 ‘내가 작성한 한줄평’에서 내가 작성한 한줄평을 조회, 수정, 삭제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4-6. 관리자는 영화 상세보기 페이지 내 회원들이 작성한 한줄평을 삭제</a:t>
            </a:r>
            <a:r>
              <a:rPr lang="ko-KR" sz="145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수정 </a:t>
            </a: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/>
          <p:nvPr/>
        </p:nvSpPr>
        <p:spPr>
          <a:xfrm>
            <a:off x="0" y="2123460"/>
            <a:ext cx="11836944" cy="303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영화예매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5-1. 회원은 영화 예매 페이지에서 영화와 날짜와 시간을 선택 후 좌석 선택화면으로 넘어간 후,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좌석과 인원을 선택 후 결제하여 영화를 예매할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(성인인 경우 10000원, 청소년인 경우 9000원에 예매할 수 있다.)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5-2. 회원은 마이페이지에서 ‘내 예매 내역’에서 자신이 예매한 내역 이력들(과거에 본 영화, 볼 영화, 취소한 영화)을 조회할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5-3. 회원은 마이페이지에서 ‘내 예매 내역’을 클릭 하여 자신이 예매한 내역을 조회한 후, 영화 시작 30분 전까지 영화를 취소할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5-4. 관리자는 ‘회원 관리’ 페이지에서 회원 상세보기 페이지에서 그 회원의 예매 내역을 조회할 수 있다.</a:t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/>
          <p:nvPr/>
        </p:nvSpPr>
        <p:spPr>
          <a:xfrm>
            <a:off x="130772" y="2222598"/>
            <a:ext cx="1156480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상영스케줄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6-1. 회원, 비회원, 관리자는 상영스케줄 조회 페이지에서 날짜별 상영스케줄을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6-2. 관리자는 상영스케줄 조회 페이지에서 날짜별 영화에 대한 상영스케줄을 등록할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6-3. 관리자는 상영스케줄 조회 페이지에서 상영스케줄을 수정할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6-4. 관리자는 상영스케줄 조회 페이지에서 상영스케줄을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/>
          <p:nvPr/>
        </p:nvSpPr>
        <p:spPr>
          <a:xfrm>
            <a:off x="120888" y="2081318"/>
            <a:ext cx="11637376" cy="293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영화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7-1. 회원과 관리자와 비회원은 영화 랭킹 페이지에서 영화 목록을 예매율 순으로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회원과 관리자와 비회원은 영화 랭킹 페이지에서 영화를 선택하여 영화를 상세보기할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(포스터, 제목, 러닝타임, 줄거리, 개봉일, 장르, 감독, 배우, 예매율)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7-3. 회원과 관리자와 비회원은 영화 랭킹 페이지에서 영화를 키워드(제목, 감독, 배우)로 검색할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7-4. 관리자는 영화 상세보기 페이지에서 영화 정보를 수정 및 삭제할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7-5. 관리자는 영화 조회 페이지에서 영화에 대한 정보(포스터, 제목, 러닝타임, 줄거리, 개봉일, 장르, 감독, 배우)를 등록할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0" y="2173614"/>
            <a:ext cx="11564802" cy="276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공지사항 게시판 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8-1. 회원, 비회원, 관리자는 공지사항 게시판 페이지에서 공지사항 게시글 전체를 조회할 수 있다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8-2. 회원, 비회원, 관리자는 공지사항 게시판 페이지에서 키워드(제목, 내용)를 입력하여 검색할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8-3. 회원, 비회원, 관리자는 공지사항 게시판 페이지에서 특정 공지사항 글 하나를 상세보기 할 수 있다. (제목, 내용)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8-4. 관리자는 공지사항 게시판 페이지에서 게시글을 작성할 수 있다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8-5. 관리자는 공지사항 게시판 페이지에서 게시글을 상세보기하여 수정 및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0" y="1920992"/>
            <a:ext cx="11564802" cy="339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9. 건의사항 게시판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9-1. 회원, 관리자, 비회원은 건의사항 게시판에서 건의사항 전체 게시글을 조회 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9-2. 회원, 관리자, 비회원은 건의사항 게시판에서 키워드(제목, 내용)를 입력하여 검색할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9-3. 회원, 관리자, 비회원은 건의사항 게시판에서 게시글을 상세보기(제목, 내용, 아이디) 할 수 있다. (회원 / 비회원은 공개글에 한함)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9-4. 회원은 건의사항 게시판에서 게시글을 작성 할 수 있다 (공개글 / 비밀글-비밀번호 여부, 제목, 내용)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9-5. 회원은 자신의 건의사항 게시글을 상세보기해서 수정 및 삭제할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9-6. 회원은 마이페이지에서 ‘내 건의사항’을 클릭 후 자신이 작성한 게시글을 조회할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9-7. 관리자는 건의사항 게시판에서 비밀글을 포함한 모든회원이 작성한 글을 삭제 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88" name="Google Shape;288;p38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/>
          <p:nvPr/>
        </p:nvSpPr>
        <p:spPr>
          <a:xfrm>
            <a:off x="0" y="2070416"/>
            <a:ext cx="11773446" cy="312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 습득물 알림 게시판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10-1. 비회원, 회원, 관리자는 습득물 알림 게시판 습득물 알림 게시판의 글을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10-2. 비회원, 회원, 관리자는 습득물 알림 게시판에서 키워드를 통해 게시글을 검색(제목, 내용)할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10-3. 비회원, 회원, 관리자는 습득물 알림 게시판에서 게시글을 상세보기(제목, 내용)할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10-4. 관리자는 습득물 알림 게시판에서 습득된 분실물에 대한 정보를 게시판에 등록(제목, 분실물 특징, 날짜, 습득 위치)할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10-5. 관리자는 습득물 알림 게시판에서 게시글 상세보기 페이지에서 내용을 수정할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10-6. 관리자는 습득물 알림 게시판에서 게시글 상세보기 페이지에서 게시글을 삭제할 수 있다.</a:t>
            </a:r>
            <a:endParaRPr/>
          </a:p>
        </p:txBody>
      </p:sp>
      <p:sp>
        <p:nvSpPr>
          <p:cNvPr id="294" name="Google Shape;294;p39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95" name="Google Shape;295;p39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/>
          <p:nvPr/>
        </p:nvSpPr>
        <p:spPr>
          <a:xfrm>
            <a:off x="139584" y="1396737"/>
            <a:ext cx="11564802" cy="450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11. 기프티콘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11-1. 비회원과 회원과 관리자는 기프티콘 페이지에서 현재 판매중인 기프티콘 전체를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11-2. 비회원과 회원과 관리자는 현재 판매중인 기프티콘을 클릭하여 상세보기할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11-3. 회원은 기프티콘 상세보기 페이지에서 기프티콘을 구입 할 수 있다. (기프티콘의 유효기간은 구매일자로부터 한 달이다.)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11-4. 회원은 마이페이지 내 ‘내 기프티콘’ 페이지에서 기프티콘 만료 전에 유효기간을 1회 한 달 연장 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11-5. 회원은 마이페이지 내 ‘내 기프티콘’ 페이지에서 사용가능한 기프티콘에 대하여 환불 받을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11-6. 회원은 마이페이지 내 ‘내 기프티콘’ 페이지에서 기프티콘 구입 내역을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(이름, 가격, 사용가능여부(사용가능/기간만료/환불완료), 만료기간, 연장여부)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11-7. 관리자는 기프티콘 페이지에서 기프티콘을 추가로 등록(사진, 이름, 구성, 가격)할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11-8. 관리자는 기프티콘 상세보기 페이지에서 기프티콘의 이름이나 가격이나 사진을 수정할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11-9. 관리자는 기프티콘 상세보기 페이지에서 상품 거래가 중단된 기프티콘을 목록에서 삭제할 수 있다.</a:t>
            </a:r>
            <a:endParaRPr/>
          </a:p>
        </p:txBody>
      </p:sp>
      <p:sp>
        <p:nvSpPr>
          <p:cNvPr id="301" name="Google Shape;301;p40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302" name="Google Shape;302;p40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/>
          <p:nvPr/>
        </p:nvSpPr>
        <p:spPr>
          <a:xfrm>
            <a:off x="0" y="2082609"/>
            <a:ext cx="11564802" cy="312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12. 신고 관리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12-1. 관리자는 신고 관리 페이지에서 ＇리뷰 신고＇, ＇리뷰 댓글 신고＇, ＇한줄평 신고＇ 중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＇리뷰 신고＇의 목록이 먼저 조회되고, 탭마다 각각 신고 내역을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( 신고자ID, 신고내용, 신고제목[리뷰 제목/댓글 내용/한줄평 내용], 처리결과[미처리/삭제완료], 체크박스 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12-2. 관리자는 신고내용을 클릭 시 신고 상세보기가 가능하다.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12-3. 관리자는 신고제목[리뷰 제목]을 클릭 시 신고받은 리뷰글을 상세보기할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12-4. 관리자는 신고 내역 옆 체크박스를 선택하여 여러 글을 한 번에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4488111" y="2917855"/>
            <a:ext cx="3171038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아키텍처</a:t>
            </a:r>
            <a:endParaRPr sz="2800" b="1" i="0" u="none" strike="noStrike" cap="none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/>
          <p:nvPr/>
        </p:nvSpPr>
        <p:spPr>
          <a:xfrm>
            <a:off x="4712650" y="2917855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메뉴구조도</a:t>
            </a: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/>
          <p:nvPr/>
        </p:nvSpPr>
        <p:spPr>
          <a:xfrm>
            <a:off x="4712650" y="2917855"/>
            <a:ext cx="2766700" cy="72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기능정의</a:t>
            </a:r>
            <a:endParaRPr/>
          </a:p>
        </p:txBody>
      </p:sp>
      <p:sp>
        <p:nvSpPr>
          <p:cNvPr id="326" name="Google Shape;326;p44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6275"/>
            <a:ext cx="11887202" cy="517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837650"/>
            <a:ext cx="11887199" cy="517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583738"/>
            <a:ext cx="11887202" cy="569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725"/>
            <a:ext cx="11887200" cy="465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2362750"/>
            <a:ext cx="11887202" cy="230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2350"/>
            <a:ext cx="11887200" cy="523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0"/>
            <a:ext cx="11887202" cy="402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553825" cy="6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025"/>
            <a:ext cx="11887200" cy="598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0737"/>
            <a:ext cx="11887199" cy="521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9750"/>
            <a:ext cx="11887198" cy="551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4850"/>
            <a:ext cx="11887198" cy="521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1" y="487900"/>
            <a:ext cx="11800301" cy="56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0" y="1671625"/>
            <a:ext cx="11887200" cy="351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8" y="1862962"/>
            <a:ext cx="11857125" cy="31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8750"/>
            <a:ext cx="11887200" cy="49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>
            <a:hlinkClick r:id="rId3"/>
          </p:cNvPr>
          <p:cNvSpPr/>
          <p:nvPr/>
        </p:nvSpPr>
        <p:spPr>
          <a:xfrm>
            <a:off x="4712650" y="2917855"/>
            <a:ext cx="2766700" cy="112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화면목록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60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38" y="152400"/>
            <a:ext cx="8312928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4488111" y="2917855"/>
            <a:ext cx="3171038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50" y="152400"/>
            <a:ext cx="79629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100" y="152400"/>
            <a:ext cx="800180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/>
          <p:nvPr/>
        </p:nvSpPr>
        <p:spPr>
          <a:xfrm>
            <a:off x="4712650" y="2917855"/>
            <a:ext cx="276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화면흐름도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64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313" y="509588"/>
            <a:ext cx="7191375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5"/>
          <p:cNvSpPr/>
          <p:nvPr/>
        </p:nvSpPr>
        <p:spPr>
          <a:xfrm>
            <a:off x="10850125" y="179950"/>
            <a:ext cx="1240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초기화면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/>
          <p:nvPr/>
        </p:nvSpPr>
        <p:spPr>
          <a:xfrm>
            <a:off x="10017500" y="170075"/>
            <a:ext cx="243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마이페이지</a:t>
            </a:r>
            <a:endParaRPr sz="1700" b="1" i="1">
              <a:solidFill>
                <a:srgbClr val="F2F2F2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&amp; 건의사항</a:t>
            </a:r>
            <a:endParaRPr/>
          </a:p>
        </p:txBody>
      </p:sp>
      <p:pic>
        <p:nvPicPr>
          <p:cNvPr id="443" name="Google Shape;4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300038"/>
            <a:ext cx="8401050" cy="6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/>
          <p:nvPr/>
        </p:nvSpPr>
        <p:spPr>
          <a:xfrm>
            <a:off x="10331525" y="179950"/>
            <a:ext cx="17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관리자페이지</a:t>
            </a:r>
            <a:endParaRPr/>
          </a:p>
        </p:txBody>
      </p:sp>
      <p:pic>
        <p:nvPicPr>
          <p:cNvPr id="449" name="Google Shape;4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557213"/>
            <a:ext cx="4152900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/>
          <p:nvPr/>
        </p:nvSpPr>
        <p:spPr>
          <a:xfrm>
            <a:off x="10019800" y="179950"/>
            <a:ext cx="207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습득물 / 공지사항</a:t>
            </a:r>
            <a:endParaRPr/>
          </a:p>
        </p:txBody>
      </p:sp>
      <p:pic>
        <p:nvPicPr>
          <p:cNvPr id="455" name="Google Shape;4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400175"/>
            <a:ext cx="89344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/>
          <p:nvPr/>
        </p:nvSpPr>
        <p:spPr>
          <a:xfrm>
            <a:off x="10019800" y="179950"/>
            <a:ext cx="207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영화 및 예매 - (1)</a:t>
            </a:r>
            <a:endParaRPr/>
          </a:p>
        </p:txBody>
      </p:sp>
      <p:pic>
        <p:nvPicPr>
          <p:cNvPr id="461" name="Google Shape;4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881063"/>
            <a:ext cx="7696200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/>
          <p:nvPr/>
        </p:nvSpPr>
        <p:spPr>
          <a:xfrm>
            <a:off x="10019800" y="179950"/>
            <a:ext cx="207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영화 및 예매 - (2)</a:t>
            </a:r>
            <a:endParaRPr/>
          </a:p>
        </p:txBody>
      </p:sp>
      <p:pic>
        <p:nvPicPr>
          <p:cNvPr id="467" name="Google Shape;4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13" y="552450"/>
            <a:ext cx="7724775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/>
          <p:nvPr/>
        </p:nvSpPr>
        <p:spPr>
          <a:xfrm>
            <a:off x="10019800" y="179950"/>
            <a:ext cx="207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리뷰 / 기프티콘</a:t>
            </a:r>
            <a:endParaRPr/>
          </a:p>
        </p:txBody>
      </p:sp>
      <p:pic>
        <p:nvPicPr>
          <p:cNvPr id="473" name="Google Shape;4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63" y="857250"/>
            <a:ext cx="8220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882775" y="3420975"/>
            <a:ext cx="4127700" cy="3220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7653000" y="477200"/>
            <a:ext cx="4266900" cy="2337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160500" y="508850"/>
            <a:ext cx="7298400" cy="207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60500" y="61925"/>
            <a:ext cx="12840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개발언어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l="7040" r="28778"/>
          <a:stretch/>
        </p:blipFill>
        <p:spPr>
          <a:xfrm>
            <a:off x="317871" y="574779"/>
            <a:ext cx="1422103" cy="159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l="21211" r="22849"/>
          <a:stretch/>
        </p:blipFill>
        <p:spPr>
          <a:xfrm>
            <a:off x="1748393" y="733354"/>
            <a:ext cx="1905296" cy="144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 l="19618" r="20769"/>
          <a:stretch/>
        </p:blipFill>
        <p:spPr>
          <a:xfrm>
            <a:off x="5578965" y="909967"/>
            <a:ext cx="1495694" cy="120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882783" y="8088"/>
            <a:ext cx="26541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 &amp; 서버 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6">
            <a:alphaModFix/>
          </a:blip>
          <a:srcRect t="17808" b="12406"/>
          <a:stretch/>
        </p:blipFill>
        <p:spPr>
          <a:xfrm>
            <a:off x="8171356" y="477203"/>
            <a:ext cx="2503192" cy="10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84714" y="796545"/>
            <a:ext cx="1422104" cy="13230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160500" y="2531450"/>
            <a:ext cx="1718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160500" y="3056650"/>
            <a:ext cx="3823200" cy="159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8">
            <a:alphaModFix/>
          </a:blip>
          <a:srcRect r="63810"/>
          <a:stretch/>
        </p:blipFill>
        <p:spPr>
          <a:xfrm>
            <a:off x="537431" y="3195800"/>
            <a:ext cx="964850" cy="12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81076" y="3130642"/>
            <a:ext cx="1603641" cy="144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53004" y="1719078"/>
            <a:ext cx="2191823" cy="109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200159" y="4663336"/>
            <a:ext cx="1701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형상 관리 툴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195204" y="5097000"/>
            <a:ext cx="7263600" cy="159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4053" y="5678516"/>
            <a:ext cx="3263830" cy="43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69813" y="5519624"/>
            <a:ext cx="2286059" cy="74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471050" y="2110325"/>
            <a:ext cx="149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jdk1.8.0_221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9416675" y="2051475"/>
            <a:ext cx="250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apache-tomcat-8.5.47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17050" y="4197975"/>
            <a:ext cx="1603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5.0.7.RELEASE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424063" y="4168125"/>
            <a:ext cx="160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3.4.6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8690525" y="1211863"/>
            <a:ext cx="24216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Oracle Database 11g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Express Edition 11.2.0.2.0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2290700" y="2110325"/>
            <a:ext cx="84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4056475" y="2110325"/>
            <a:ext cx="67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CSS3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" name="Google Shape;143;p18"/>
          <p:cNvGrpSpPr/>
          <p:nvPr/>
        </p:nvGrpSpPr>
        <p:grpSpPr>
          <a:xfrm>
            <a:off x="4118386" y="2531438"/>
            <a:ext cx="3534614" cy="2121863"/>
            <a:chOff x="6838761" y="2984275"/>
            <a:chExt cx="3534614" cy="2121863"/>
          </a:xfrm>
        </p:grpSpPr>
        <p:grpSp>
          <p:nvGrpSpPr>
            <p:cNvPr id="144" name="Google Shape;144;p18"/>
            <p:cNvGrpSpPr/>
            <p:nvPr/>
          </p:nvGrpSpPr>
          <p:grpSpPr>
            <a:xfrm>
              <a:off x="6838761" y="2984275"/>
              <a:ext cx="3534614" cy="2121863"/>
              <a:chOff x="194136" y="4976575"/>
              <a:chExt cx="3534614" cy="2121863"/>
            </a:xfrm>
          </p:grpSpPr>
          <p:sp>
            <p:nvSpPr>
              <p:cNvPr id="145" name="Google Shape;145;p18"/>
              <p:cNvSpPr txBox="1"/>
              <p:nvPr/>
            </p:nvSpPr>
            <p:spPr>
              <a:xfrm>
                <a:off x="194136" y="4976575"/>
                <a:ext cx="1718700" cy="52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라이브러리</a:t>
                </a:r>
                <a:endParaRPr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>
                <a:off x="194150" y="5504238"/>
                <a:ext cx="3534600" cy="15942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147" name="Google Shape;147;p18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05537" y="5632652"/>
                <a:ext cx="1095924" cy="10959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8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2153087" y="5626438"/>
                <a:ext cx="1095925" cy="10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9" name="Google Shape;149;p18"/>
            <p:cNvSpPr txBox="1"/>
            <p:nvPr/>
          </p:nvSpPr>
          <p:spPr>
            <a:xfrm>
              <a:off x="7421525" y="4702575"/>
              <a:ext cx="652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</a:rPr>
                <a:t>4.0.0</a:t>
              </a:r>
              <a:endParaRPr sz="15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8978375" y="4702575"/>
              <a:ext cx="779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</a:rPr>
                <a:t>1.12.4</a:t>
              </a:r>
              <a:endParaRPr sz="15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18"/>
          <p:cNvSpPr txBox="1"/>
          <p:nvPr/>
        </p:nvSpPr>
        <p:spPr>
          <a:xfrm>
            <a:off x="6116800" y="2110313"/>
            <a:ext cx="526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1.7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8270028" y="2970350"/>
            <a:ext cx="12405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 API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04215" y="3603563"/>
            <a:ext cx="2421600" cy="7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529090" y="4577099"/>
            <a:ext cx="2971850" cy="7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29126" y="5493750"/>
            <a:ext cx="3273137" cy="13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>
            <a:hlinkClick r:id="rId3" action="ppaction://hlinkfile"/>
          </p:cNvPr>
          <p:cNvSpPr/>
          <p:nvPr/>
        </p:nvSpPr>
        <p:spPr>
          <a:xfrm>
            <a:off x="4712650" y="2917855"/>
            <a:ext cx="2766700" cy="130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endParaRPr sz="2800" b="1" dirty="0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(CLICK)</a:t>
            </a:r>
            <a:endParaRPr sz="2800" b="1" dirty="0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7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>
            <a:hlinkClick r:id="rId3"/>
          </p:cNvPr>
          <p:cNvSpPr/>
          <p:nvPr/>
        </p:nvSpPr>
        <p:spPr>
          <a:xfrm>
            <a:off x="4712650" y="2917855"/>
            <a:ext cx="2766700" cy="112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클래스설계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73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4"/>
          <p:cNvPicPr preferRelativeResize="0"/>
          <p:nvPr/>
        </p:nvPicPr>
        <p:blipFill rotWithShape="1">
          <a:blip r:embed="rId3">
            <a:alphaModFix/>
          </a:blip>
          <a:srcRect l="5102" r="5227" b="4003"/>
          <a:stretch/>
        </p:blipFill>
        <p:spPr>
          <a:xfrm>
            <a:off x="333850" y="283425"/>
            <a:ext cx="11524301" cy="629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75"/>
          <p:cNvPicPr preferRelativeResize="0"/>
          <p:nvPr/>
        </p:nvPicPr>
        <p:blipFill rotWithShape="1">
          <a:blip r:embed="rId3">
            <a:alphaModFix/>
          </a:blip>
          <a:srcRect l="5058" r="5727"/>
          <a:stretch/>
        </p:blipFill>
        <p:spPr>
          <a:xfrm>
            <a:off x="439913" y="152400"/>
            <a:ext cx="11312174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76"/>
          <p:cNvPicPr preferRelativeResize="0"/>
          <p:nvPr/>
        </p:nvPicPr>
        <p:blipFill rotWithShape="1">
          <a:blip r:embed="rId3">
            <a:alphaModFix/>
          </a:blip>
          <a:srcRect l="5522" r="5263"/>
          <a:stretch/>
        </p:blipFill>
        <p:spPr>
          <a:xfrm>
            <a:off x="899463" y="152400"/>
            <a:ext cx="1039307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7"/>
          <p:cNvPicPr preferRelativeResize="0"/>
          <p:nvPr/>
        </p:nvPicPr>
        <p:blipFill rotWithShape="1">
          <a:blip r:embed="rId3">
            <a:alphaModFix/>
          </a:blip>
          <a:srcRect l="5671" r="5573"/>
          <a:stretch/>
        </p:blipFill>
        <p:spPr>
          <a:xfrm>
            <a:off x="925975" y="152400"/>
            <a:ext cx="1034005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78"/>
          <p:cNvPicPr preferRelativeResize="0"/>
          <p:nvPr/>
        </p:nvPicPr>
        <p:blipFill rotWithShape="1">
          <a:blip r:embed="rId3">
            <a:alphaModFix/>
          </a:blip>
          <a:srcRect l="6127" r="5580"/>
          <a:stretch/>
        </p:blipFill>
        <p:spPr>
          <a:xfrm>
            <a:off x="952500" y="152400"/>
            <a:ext cx="102870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9"/>
          <p:cNvPicPr preferRelativeResize="0"/>
          <p:nvPr/>
        </p:nvPicPr>
        <p:blipFill rotWithShape="1">
          <a:blip r:embed="rId3">
            <a:alphaModFix/>
          </a:blip>
          <a:srcRect l="5824" r="5112"/>
          <a:stretch/>
        </p:blipFill>
        <p:spPr>
          <a:xfrm>
            <a:off x="908300" y="152400"/>
            <a:ext cx="1037540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0"/>
          <p:cNvPicPr preferRelativeResize="0"/>
          <p:nvPr/>
        </p:nvPicPr>
        <p:blipFill rotWithShape="1">
          <a:blip r:embed="rId3">
            <a:alphaModFix/>
          </a:blip>
          <a:srcRect l="5667" r="6335"/>
          <a:stretch/>
        </p:blipFill>
        <p:spPr>
          <a:xfrm>
            <a:off x="970175" y="152400"/>
            <a:ext cx="1025164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1"/>
          <p:cNvPicPr preferRelativeResize="0"/>
          <p:nvPr/>
        </p:nvPicPr>
        <p:blipFill rotWithShape="1">
          <a:blip r:embed="rId3">
            <a:alphaModFix/>
          </a:blip>
          <a:srcRect l="6126" r="5729"/>
          <a:stretch/>
        </p:blipFill>
        <p:spPr>
          <a:xfrm>
            <a:off x="961350" y="152400"/>
            <a:ext cx="1026929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4712650" y="2917855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개발일정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82"/>
          <p:cNvPicPr preferRelativeResize="0"/>
          <p:nvPr/>
        </p:nvPicPr>
        <p:blipFill rotWithShape="1">
          <a:blip r:embed="rId3">
            <a:alphaModFix/>
          </a:blip>
          <a:srcRect l="5058" r="5727" b="1136"/>
          <a:stretch/>
        </p:blipFill>
        <p:spPr>
          <a:xfrm>
            <a:off x="899475" y="152400"/>
            <a:ext cx="10393051" cy="6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83"/>
          <p:cNvPicPr preferRelativeResize="0"/>
          <p:nvPr/>
        </p:nvPicPr>
        <p:blipFill rotWithShape="1">
          <a:blip r:embed="rId3">
            <a:alphaModFix/>
          </a:blip>
          <a:srcRect l="5057" r="5272"/>
          <a:stretch/>
        </p:blipFill>
        <p:spPr>
          <a:xfrm>
            <a:off x="872950" y="152400"/>
            <a:ext cx="1044610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4"/>
          <p:cNvPicPr preferRelativeResize="0"/>
          <p:nvPr/>
        </p:nvPicPr>
        <p:blipFill rotWithShape="1">
          <a:blip r:embed="rId3">
            <a:alphaModFix/>
          </a:blip>
          <a:srcRect l="5057" r="5424"/>
          <a:stretch/>
        </p:blipFill>
        <p:spPr>
          <a:xfrm>
            <a:off x="881788" y="152400"/>
            <a:ext cx="1042842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85"/>
          <p:cNvPicPr preferRelativeResize="0"/>
          <p:nvPr/>
        </p:nvPicPr>
        <p:blipFill rotWithShape="1">
          <a:blip r:embed="rId3">
            <a:alphaModFix/>
          </a:blip>
          <a:srcRect l="5471" r="5417" b="3400"/>
          <a:stretch/>
        </p:blipFill>
        <p:spPr>
          <a:xfrm>
            <a:off x="905188" y="263688"/>
            <a:ext cx="10381627" cy="63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86"/>
          <p:cNvPicPr preferRelativeResize="0"/>
          <p:nvPr/>
        </p:nvPicPr>
        <p:blipFill rotWithShape="1">
          <a:blip r:embed="rId3">
            <a:alphaModFix/>
          </a:blip>
          <a:srcRect l="5057" r="5424" b="3549"/>
          <a:stretch/>
        </p:blipFill>
        <p:spPr>
          <a:xfrm>
            <a:off x="881788" y="268613"/>
            <a:ext cx="10428427" cy="63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7"/>
          <p:cNvPicPr preferRelativeResize="0"/>
          <p:nvPr/>
        </p:nvPicPr>
        <p:blipFill rotWithShape="1">
          <a:blip r:embed="rId3">
            <a:alphaModFix/>
          </a:blip>
          <a:srcRect l="5362" r="5264" b="3400"/>
          <a:stretch/>
        </p:blipFill>
        <p:spPr>
          <a:xfrm>
            <a:off x="889900" y="263688"/>
            <a:ext cx="10412198" cy="63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8"/>
          <p:cNvPicPr preferRelativeResize="0"/>
          <p:nvPr/>
        </p:nvPicPr>
        <p:blipFill rotWithShape="1">
          <a:blip r:embed="rId3">
            <a:alphaModFix/>
          </a:blip>
          <a:srcRect l="5129" r="5344" b="4297"/>
          <a:stretch/>
        </p:blipFill>
        <p:spPr>
          <a:xfrm>
            <a:off x="880975" y="293288"/>
            <a:ext cx="10430050" cy="62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9"/>
          <p:cNvPicPr preferRelativeResize="0"/>
          <p:nvPr/>
        </p:nvPicPr>
        <p:blipFill rotWithShape="1">
          <a:blip r:embed="rId3">
            <a:alphaModFix/>
          </a:blip>
          <a:srcRect l="5042" r="4916"/>
          <a:stretch/>
        </p:blipFill>
        <p:spPr>
          <a:xfrm>
            <a:off x="851363" y="152400"/>
            <a:ext cx="1048927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88" y="6276963"/>
            <a:ext cx="20288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0"/>
          <p:cNvSpPr/>
          <p:nvPr/>
        </p:nvSpPr>
        <p:spPr>
          <a:xfrm>
            <a:off x="4712650" y="2917855"/>
            <a:ext cx="2766700" cy="112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 DB</a:t>
            </a:r>
            <a:endParaRPr/>
          </a:p>
        </p:txBody>
      </p:sp>
      <p:sp>
        <p:nvSpPr>
          <p:cNvPr id="588" name="Google Shape;588;p90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590550"/>
            <a:ext cx="10429875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00" y="227875"/>
            <a:ext cx="11759601" cy="62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552450"/>
            <a:ext cx="10439400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1085850"/>
            <a:ext cx="71056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4"/>
          <p:cNvSpPr/>
          <p:nvPr/>
        </p:nvSpPr>
        <p:spPr>
          <a:xfrm>
            <a:off x="4712650" y="2917855"/>
            <a:ext cx="27666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/>
          </a:p>
        </p:txBody>
      </p:sp>
      <p:sp>
        <p:nvSpPr>
          <p:cNvPr id="612" name="Google Shape;612;p94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0"/>
          <p:cNvSpPr/>
          <p:nvPr/>
        </p:nvSpPr>
        <p:spPr>
          <a:xfrm>
            <a:off x="4712650" y="2917855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테이블정의서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100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3488"/>
            <a:ext cx="11887199" cy="61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4712650" y="2917855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업무분담</a:t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13" y="152400"/>
            <a:ext cx="1169296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5" y="152400"/>
            <a:ext cx="1185685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63" y="152400"/>
            <a:ext cx="1006187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463"/>
            <a:ext cx="11887199" cy="606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00" y="152400"/>
            <a:ext cx="10704395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00" y="152400"/>
            <a:ext cx="11250394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63" y="152400"/>
            <a:ext cx="1152428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6125"/>
            <a:ext cx="11887200" cy="61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4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1"/>
          <p:cNvSpPr/>
          <p:nvPr/>
        </p:nvSpPr>
        <p:spPr>
          <a:xfrm>
            <a:off x="4712650" y="2917855"/>
            <a:ext cx="276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WBS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111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2528</Words>
  <Application>Microsoft Office PowerPoint</Application>
  <PresentationFormat>와이드스크린</PresentationFormat>
  <Paragraphs>324</Paragraphs>
  <Slides>103</Slides>
  <Notes>103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6" baseType="lpstr"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sist</cp:lastModifiedBy>
  <cp:revision>1</cp:revision>
  <dcterms:modified xsi:type="dcterms:W3CDTF">2020-01-31T06:18:29Z</dcterms:modified>
</cp:coreProperties>
</file>